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3" r:id="rId5"/>
    <p:sldId id="274" r:id="rId6"/>
    <p:sldId id="275" r:id="rId7"/>
    <p:sldId id="276" r:id="rId8"/>
    <p:sldId id="285" r:id="rId9"/>
    <p:sldId id="277" r:id="rId10"/>
    <p:sldId id="278" r:id="rId11"/>
    <p:sldId id="288" r:id="rId12"/>
    <p:sldId id="289" r:id="rId13"/>
    <p:sldId id="279" r:id="rId14"/>
    <p:sldId id="281" r:id="rId15"/>
    <p:sldId id="280" r:id="rId16"/>
    <p:sldId id="283" r:id="rId17"/>
    <p:sldId id="287" r:id="rId18"/>
    <p:sldId id="284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zMaHsU859elbM/CsHGplQYaqD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2"/>
    <a:srgbClr val="01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24"/>
    <p:restoredTop sz="80664"/>
  </p:normalViewPr>
  <p:slideViewPr>
    <p:cSldViewPr snapToGrid="0">
      <p:cViewPr varScale="1">
        <p:scale>
          <a:sx n="130" d="100"/>
          <a:sy n="130" d="100"/>
        </p:scale>
        <p:origin x="192" y="26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당연한 말인가 </a:t>
            </a:r>
            <a:r>
              <a:rPr lang="ko-KR" altLang="en-US" dirty="0" err="1"/>
              <a:t>싶을수있는데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어플은</a:t>
            </a:r>
            <a:r>
              <a:rPr lang="ko-KR" altLang="en-US" dirty="0"/>
              <a:t> 크게 시세 확인 </a:t>
            </a:r>
            <a:r>
              <a:rPr lang="en-US" altLang="ko-KR" dirty="0"/>
              <a:t>+</a:t>
            </a:r>
            <a:r>
              <a:rPr lang="ko-KR" altLang="en-US" dirty="0"/>
              <a:t> 부동산 </a:t>
            </a:r>
            <a:r>
              <a:rPr lang="ko-KR" altLang="en-US" dirty="0" err="1"/>
              <a:t>컨택용도로</a:t>
            </a:r>
            <a:r>
              <a:rPr lang="ko-KR" altLang="en-US" dirty="0"/>
              <a:t> 씀</a:t>
            </a:r>
            <a:r>
              <a:rPr lang="en-US" altLang="ko-KR" dirty="0"/>
              <a:t>.</a:t>
            </a:r>
            <a:r>
              <a:rPr lang="ko-KR" altLang="en-US" dirty="0"/>
              <a:t> 너무 여기에 의존해선 안된다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허위매물이</a:t>
            </a:r>
            <a:r>
              <a:rPr lang="ko-KR" altLang="en-US" dirty="0"/>
              <a:t> 많으니까</a:t>
            </a:r>
            <a:r>
              <a:rPr lang="en-US" altLang="ko-KR" dirty="0"/>
              <a:t>!</a:t>
            </a:r>
            <a:r>
              <a:rPr lang="ko-KR" altLang="en-US" dirty="0"/>
              <a:t> 없는 곳이 없어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내가 생각하는 조건들을 설정했다면</a:t>
            </a:r>
            <a:endParaRPr lang="en-US" altLang="ko-KR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105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정말 통찰력 있으신 분이 </a:t>
            </a:r>
            <a:r>
              <a:rPr lang="ko-KR" altLang="en-US" dirty="0" err="1"/>
              <a:t>적은거다</a:t>
            </a:r>
            <a:r>
              <a:rPr lang="en-US" altLang="ko-KR" dirty="0"/>
              <a:t>....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이모티콘으로 도배된 설명이나 너무 적극적으로 이 집 </a:t>
            </a:r>
            <a:r>
              <a:rPr lang="ko-KR" altLang="en-US" dirty="0" err="1"/>
              <a:t>좋다를</a:t>
            </a:r>
            <a:r>
              <a:rPr lang="ko-KR" altLang="en-US" dirty="0"/>
              <a:t> 구구절절 설명하는 집은 별로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어차피 좋은 집은 알아서 오기 때문에 설명이 적다</a:t>
            </a:r>
            <a:r>
              <a:rPr lang="en-US" altLang="ko-KR" dirty="0"/>
              <a:t>.</a:t>
            </a: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20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당연한 말인가 </a:t>
            </a:r>
            <a:r>
              <a:rPr lang="ko-KR" altLang="en-US" dirty="0" err="1"/>
              <a:t>싶을수있는데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어플은</a:t>
            </a:r>
            <a:r>
              <a:rPr lang="ko-KR" altLang="en-US" dirty="0"/>
              <a:t> 크게 시세 확인 </a:t>
            </a:r>
            <a:r>
              <a:rPr lang="en-US" altLang="ko-KR" dirty="0"/>
              <a:t>+</a:t>
            </a:r>
            <a:r>
              <a:rPr lang="ko-KR" altLang="en-US" dirty="0"/>
              <a:t> 부동산 </a:t>
            </a:r>
            <a:r>
              <a:rPr lang="ko-KR" altLang="en-US" dirty="0" err="1"/>
              <a:t>컨택용도로</a:t>
            </a:r>
            <a:r>
              <a:rPr lang="ko-KR" altLang="en-US" dirty="0"/>
              <a:t> 씀</a:t>
            </a:r>
            <a:r>
              <a:rPr lang="en-US" altLang="ko-KR" dirty="0"/>
              <a:t>.</a:t>
            </a:r>
            <a:r>
              <a:rPr lang="ko-KR" altLang="en-US" dirty="0"/>
              <a:t> 너무 여기에 의존해선 안된다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허위매물이</a:t>
            </a:r>
            <a:r>
              <a:rPr lang="ko-KR" altLang="en-US" dirty="0"/>
              <a:t> 많으니까</a:t>
            </a:r>
            <a:r>
              <a:rPr lang="en-US" altLang="ko-KR" dirty="0"/>
              <a:t>!</a:t>
            </a:r>
            <a:r>
              <a:rPr lang="ko-KR" altLang="en-US" dirty="0"/>
              <a:t> 없는 곳이 없어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내가 생각하는 조건들을 설정했다면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내가 원하는 </a:t>
            </a:r>
            <a:r>
              <a:rPr lang="ko-KR" altLang="en-US" dirty="0" err="1"/>
              <a:t>동네랑</a:t>
            </a:r>
            <a:r>
              <a:rPr lang="ko-KR" altLang="en-US" dirty="0"/>
              <a:t> </a:t>
            </a:r>
            <a:r>
              <a:rPr lang="ko-KR" altLang="en-US" dirty="0" err="1"/>
              <a:t>역주변을</a:t>
            </a:r>
            <a:r>
              <a:rPr lang="ko-KR" altLang="en-US" dirty="0"/>
              <a:t> 넓게 설정해서 본다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주변에 편의 시설이 얼마나 있는지</a:t>
            </a:r>
            <a:r>
              <a:rPr lang="en-US" altLang="ko-KR" dirty="0"/>
              <a:t>,</a:t>
            </a:r>
            <a:r>
              <a:rPr lang="ko-KR" altLang="en-US" dirty="0"/>
              <a:t> 교회나 유치원 등이 있어서 시끄럽지 않을지</a:t>
            </a:r>
            <a:r>
              <a:rPr lang="en-US" altLang="ko-KR" dirty="0"/>
              <a:t>,,,,</a:t>
            </a:r>
            <a:r>
              <a:rPr lang="ko-KR" altLang="en-US" dirty="0"/>
              <a:t> </a:t>
            </a:r>
            <a:r>
              <a:rPr lang="ko-KR" altLang="en-US" dirty="0" err="1"/>
              <a:t>로드뷰로</a:t>
            </a:r>
            <a:r>
              <a:rPr lang="ko-KR" altLang="en-US" dirty="0"/>
              <a:t> 체크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부동산이나 </a:t>
            </a:r>
            <a:r>
              <a:rPr lang="ko-KR" altLang="en-US" dirty="0" err="1"/>
              <a:t>공인중개업</a:t>
            </a:r>
            <a:r>
              <a:rPr lang="ko-KR" altLang="en-US" dirty="0"/>
              <a:t> 사람들끼리 매물 </a:t>
            </a:r>
            <a:r>
              <a:rPr lang="ko-KR" altLang="en-US" dirty="0" err="1"/>
              <a:t>연결시켜주기도</a:t>
            </a:r>
            <a:r>
              <a:rPr lang="ko-KR" altLang="en-US" dirty="0"/>
              <a:t> 해서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굉장히 그쪽 지역 오래 계신 부동산 업자이신 분은 실제로 매물을 </a:t>
            </a:r>
            <a:r>
              <a:rPr lang="ko-KR" altLang="en-US" dirty="0" err="1"/>
              <a:t>그런식으로</a:t>
            </a:r>
            <a:r>
              <a:rPr lang="ko-KR" altLang="en-US" dirty="0"/>
              <a:t> 많이 보유하게 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307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관포</a:t>
            </a:r>
            <a:r>
              <a:rPr lang="en-US" altLang="ko-KR" dirty="0"/>
              <a:t>(</a:t>
            </a:r>
            <a:r>
              <a:rPr lang="ko-KR" altLang="en-US" dirty="0"/>
              <a:t>관리비 포함</a:t>
            </a:r>
            <a:r>
              <a:rPr lang="en-US" altLang="ko-KR" dirty="0"/>
              <a:t>)</a:t>
            </a:r>
            <a:r>
              <a:rPr lang="ko-KR" altLang="en-US" dirty="0"/>
              <a:t> 등 아예 </a:t>
            </a:r>
            <a:r>
              <a:rPr lang="ko-KR" altLang="en-US" dirty="0" err="1"/>
              <a:t>멘트를</a:t>
            </a:r>
            <a:r>
              <a:rPr lang="ko-KR" altLang="en-US" dirty="0"/>
              <a:t> 고정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부동산 다니면서 현실에 슬슬 타협하고 </a:t>
            </a:r>
            <a:r>
              <a:rPr lang="ko-KR" altLang="en-US" dirty="0" err="1"/>
              <a:t>보태보태</a:t>
            </a:r>
            <a:r>
              <a:rPr lang="ko-KR" altLang="en-US" dirty="0"/>
              <a:t> 병 걸려서 술 한 번 </a:t>
            </a:r>
            <a:r>
              <a:rPr lang="ko-KR" altLang="en-US" dirty="0" err="1"/>
              <a:t>덜마시면</a:t>
            </a:r>
            <a:r>
              <a:rPr lang="ko-KR" altLang="en-US" dirty="0"/>
              <a:t> 되지않을까</a:t>
            </a:r>
            <a:r>
              <a:rPr lang="en-US" altLang="ko-KR" dirty="0"/>
              <a:t>?</a:t>
            </a:r>
            <a:r>
              <a:rPr lang="ko-KR" altLang="en-US" dirty="0"/>
              <a:t> 등등 막상 달라진다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이외에 주차</a:t>
            </a:r>
            <a:r>
              <a:rPr lang="en-US" altLang="ko-KR" dirty="0"/>
              <a:t>,</a:t>
            </a:r>
            <a:r>
              <a:rPr lang="ko-KR" altLang="en-US" dirty="0"/>
              <a:t> 애완동물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같이사는</a:t>
            </a:r>
            <a:r>
              <a:rPr lang="ko-KR" altLang="en-US" dirty="0"/>
              <a:t> 사람</a:t>
            </a:r>
            <a:r>
              <a:rPr lang="en-US" altLang="ko-KR" dirty="0"/>
              <a:t>,</a:t>
            </a:r>
            <a:r>
              <a:rPr lang="ko-KR" altLang="en-US" dirty="0"/>
              <a:t> 도보 몇 분까지 가능한지</a:t>
            </a:r>
            <a:r>
              <a:rPr lang="en-US" altLang="ko-KR" dirty="0"/>
              <a:t>....</a:t>
            </a: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935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243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325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75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575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마음에 들면 </a:t>
            </a:r>
            <a:r>
              <a:rPr lang="ko-KR" altLang="en-US" dirty="0" err="1"/>
              <a:t>가계약금을</a:t>
            </a:r>
            <a:r>
              <a:rPr lang="ko-KR" altLang="en-US" dirty="0"/>
              <a:t> 거세요</a:t>
            </a:r>
            <a:r>
              <a:rPr lang="en-US" altLang="ko-KR" dirty="0"/>
              <a:t>...</a:t>
            </a:r>
            <a:r>
              <a:rPr lang="ko-KR" altLang="en-US" dirty="0"/>
              <a:t>집 오전에 보고 </a:t>
            </a:r>
            <a:r>
              <a:rPr lang="ko-KR" altLang="en-US" dirty="0" err="1"/>
              <a:t>점심먹어야징</a:t>
            </a:r>
            <a:r>
              <a:rPr lang="ko-KR" altLang="en-US" dirty="0"/>
              <a:t> 하고 떡볶이 먹다가 나감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매번 놓치는 게 한 두번씩은 꼭 </a:t>
            </a:r>
            <a:r>
              <a:rPr lang="ko-KR" altLang="en-US" dirty="0" err="1"/>
              <a:t>잇어</a:t>
            </a:r>
            <a:endParaRPr lang="en-US" altLang="ko-KR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8179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다들 그날까지 </a:t>
            </a:r>
            <a:r>
              <a:rPr lang="ko-KR" altLang="en-US" dirty="0" err="1"/>
              <a:t>화이팅이고</a:t>
            </a:r>
            <a:r>
              <a:rPr lang="ko-KR" altLang="en-US" dirty="0"/>
              <a:t> 혹시나 자가가 있으신 분들은 따로 연락을 주면 더 친하게 지내보자</a:t>
            </a:r>
            <a:endParaRPr dirty="0"/>
          </a:p>
        </p:txBody>
      </p:sp>
      <p:sp>
        <p:nvSpPr>
          <p:cNvPr id="360" name="Google Shape;3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108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도어투도어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분과 </a:t>
            </a:r>
            <a:r>
              <a:rPr lang="en-US" altLang="ko-KR" dirty="0"/>
              <a:t>15</a:t>
            </a:r>
            <a:r>
              <a:rPr lang="ko-KR" altLang="en-US" dirty="0" err="1"/>
              <a:t>분정도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71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78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79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 코로나시대를 맞이해서 집에 있는 시간이 많아지면서 훨씬 중요해진 집</a:t>
            </a:r>
            <a:r>
              <a:rPr lang="en-US" altLang="ko-KR" dirty="0"/>
              <a:t>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내가 어떤 집에 살아야 스트레스 받지 않고 살 수 있는지 아는 것이 중요</a:t>
            </a:r>
            <a:r>
              <a:rPr lang="en-US" altLang="ko-KR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복층</a:t>
            </a:r>
            <a:r>
              <a:rPr lang="ko-KR" altLang="en-US" dirty="0"/>
              <a:t> 환상 와장창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쉐어하우스</a:t>
            </a:r>
            <a:r>
              <a:rPr lang="ko-KR" altLang="en-US" dirty="0"/>
              <a:t> 무슨 </a:t>
            </a:r>
            <a:r>
              <a:rPr lang="ko-KR" altLang="en-US" dirty="0" err="1"/>
              <a:t>청춘시대</a:t>
            </a:r>
            <a:r>
              <a:rPr lang="en-US" altLang="ko-KR" dirty="0"/>
              <a:t>?..?^^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37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19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731763" y="-1079790"/>
            <a:ext cx="7022337" cy="3994543"/>
          </a:xfrm>
          <a:custGeom>
            <a:avLst/>
            <a:gdLst/>
            <a:ahLst/>
            <a:cxnLst/>
            <a:rect l="l" t="t" r="r" b="b"/>
            <a:pathLst>
              <a:path w="8423844" h="5951247" extrusionOk="0">
                <a:moveTo>
                  <a:pt x="175071" y="1581595"/>
                </a:moveTo>
                <a:cubicBezTo>
                  <a:pt x="-263079" y="2229295"/>
                  <a:pt x="171896" y="3578670"/>
                  <a:pt x="918021" y="3886645"/>
                </a:cubicBezTo>
                <a:cubicBezTo>
                  <a:pt x="1664146" y="4194620"/>
                  <a:pt x="3880296" y="3134170"/>
                  <a:pt x="4651821" y="3429445"/>
                </a:cubicBezTo>
                <a:cubicBezTo>
                  <a:pt x="5423346" y="3724720"/>
                  <a:pt x="4947096" y="5318570"/>
                  <a:pt x="5547171" y="5658295"/>
                </a:cubicBezTo>
                <a:cubicBezTo>
                  <a:pt x="6147246" y="5998020"/>
                  <a:pt x="7903021" y="6163120"/>
                  <a:pt x="8252271" y="5467795"/>
                </a:cubicBezTo>
                <a:cubicBezTo>
                  <a:pt x="8601521" y="4772470"/>
                  <a:pt x="8426896" y="2397570"/>
                  <a:pt x="7642671" y="1486345"/>
                </a:cubicBezTo>
                <a:cubicBezTo>
                  <a:pt x="6858446" y="575120"/>
                  <a:pt x="4797871" y="-18605"/>
                  <a:pt x="3546921" y="445"/>
                </a:cubicBezTo>
                <a:cubicBezTo>
                  <a:pt x="2295971" y="19495"/>
                  <a:pt x="613221" y="933895"/>
                  <a:pt x="175071" y="1581595"/>
                </a:cubicBezTo>
                <a:close/>
              </a:path>
            </a:pathLst>
          </a:cu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 rot="8092257">
            <a:off x="-2712369" y="5827605"/>
            <a:ext cx="6852719" cy="4830275"/>
          </a:xfrm>
          <a:custGeom>
            <a:avLst/>
            <a:gdLst/>
            <a:ahLst/>
            <a:cxnLst/>
            <a:rect l="l" t="t" r="r" b="b"/>
            <a:pathLst>
              <a:path w="6337888" h="4136113" extrusionOk="0">
                <a:moveTo>
                  <a:pt x="111858" y="1086621"/>
                </a:moveTo>
                <a:cubicBezTo>
                  <a:pt x="413483" y="629421"/>
                  <a:pt x="1680308" y="-132579"/>
                  <a:pt x="2264508" y="19821"/>
                </a:cubicBezTo>
                <a:cubicBezTo>
                  <a:pt x="2848708" y="172221"/>
                  <a:pt x="3121758" y="1654946"/>
                  <a:pt x="3617058" y="2001021"/>
                </a:cubicBezTo>
                <a:cubicBezTo>
                  <a:pt x="4112358" y="2347096"/>
                  <a:pt x="4810858" y="1927996"/>
                  <a:pt x="5236308" y="2096271"/>
                </a:cubicBezTo>
                <a:cubicBezTo>
                  <a:pt x="5661758" y="2264546"/>
                  <a:pt x="6753958" y="2670946"/>
                  <a:pt x="6169758" y="3010671"/>
                </a:cubicBezTo>
                <a:cubicBezTo>
                  <a:pt x="5585558" y="3350396"/>
                  <a:pt x="2683608" y="4175896"/>
                  <a:pt x="1731108" y="4134621"/>
                </a:cubicBezTo>
                <a:cubicBezTo>
                  <a:pt x="778608" y="4093346"/>
                  <a:pt x="724633" y="3267846"/>
                  <a:pt x="454758" y="2763021"/>
                </a:cubicBezTo>
                <a:cubicBezTo>
                  <a:pt x="184883" y="2258196"/>
                  <a:pt x="-189767" y="1543821"/>
                  <a:pt x="111858" y="1086621"/>
                </a:cubicBezTo>
                <a:close/>
              </a:path>
            </a:pathLst>
          </a:custGeom>
          <a:gradFill>
            <a:gsLst>
              <a:gs pos="0">
                <a:srgbClr val="FF2F92">
                  <a:alpha val="29803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648303" y="2860021"/>
            <a:ext cx="638925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dk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내 집은 어디에 있나</a:t>
            </a:r>
            <a:endParaRPr sz="4400" b="1" dirty="0">
              <a:solidFill>
                <a:schemeClr val="dk1"/>
              </a:solidFill>
              <a:latin typeface="NanumSquare Bold" panose="020B0600000101010101" pitchFamily="34" charset="-127"/>
              <a:ea typeface="NanumSquare Bold" panose="020B0600000101010101" pitchFamily="34" charset="-127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648303" y="3611754"/>
            <a:ext cx="39565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고군분투 자취생 집구하기</a:t>
            </a:r>
            <a:r>
              <a:rPr lang="ko-KR" altLang="en-US" sz="2000" b="1" dirty="0">
                <a:solidFill>
                  <a:schemeClr val="dk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sym typeface="Arial"/>
              </a:rPr>
              <a:t> </a:t>
            </a:r>
            <a:endParaRPr sz="2000" b="1" dirty="0">
              <a:solidFill>
                <a:schemeClr val="dk1"/>
              </a:solidFill>
              <a:latin typeface="NanumSquare Bold" panose="020B0600000101010101" pitchFamily="34" charset="-127"/>
              <a:ea typeface="NanumSquare Bold" panose="020B0600000101010101" pitchFamily="34" charset="-127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689050" y="5672210"/>
            <a:ext cx="20089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3A3838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Arial"/>
              </a:rPr>
              <a:t>AUSG </a:t>
            </a:r>
            <a:r>
              <a:rPr lang="en-US" altLang="ko-KR" sz="1600" dirty="0">
                <a:solidFill>
                  <a:srgbClr val="3A3838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lang="ko-KR" altLang="en-US" sz="1600" dirty="0">
                <a:solidFill>
                  <a:srgbClr val="3A3838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 </a:t>
            </a:r>
            <a:r>
              <a:rPr lang="ko-KR" altLang="en-US" sz="1600" dirty="0" err="1">
                <a:solidFill>
                  <a:srgbClr val="3A3838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허정민</a:t>
            </a:r>
            <a:endParaRPr sz="1600" dirty="0">
              <a:solidFill>
                <a:srgbClr val="3A3838"/>
              </a:solidFill>
              <a:latin typeface="NanumSquare" panose="020B0600000101010101" pitchFamily="34" charset="-127"/>
              <a:ea typeface="NanumSquare" panose="020B0600000101010101" pitchFamily="34" charset="-127"/>
              <a:sym typeface="Arial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"/>
          <p:cNvGrpSpPr/>
          <p:nvPr/>
        </p:nvGrpSpPr>
        <p:grpSpPr>
          <a:xfrm>
            <a:off x="138351" y="192591"/>
            <a:ext cx="1999090" cy="307736"/>
            <a:chOff x="1694342" y="573493"/>
            <a:chExt cx="1999090" cy="307736"/>
          </a:xfrm>
        </p:grpSpPr>
        <p:sp>
          <p:nvSpPr>
            <p:cNvPr id="98" name="Google Shape;98;p1"/>
            <p:cNvSpPr txBox="1"/>
            <p:nvPr/>
          </p:nvSpPr>
          <p:spPr>
            <a:xfrm>
              <a:off x="1694342" y="573493"/>
              <a:ext cx="115127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Small Chat</a:t>
              </a:r>
              <a:endParaRPr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3047101" y="573493"/>
              <a:ext cx="646331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B54FDE-56F6-C644-9B1A-5FFB617814A8}"/>
              </a:ext>
            </a:extLst>
          </p:cNvPr>
          <p:cNvSpPr/>
          <p:nvPr/>
        </p:nvSpPr>
        <p:spPr>
          <a:xfrm>
            <a:off x="6786199" y="2789592"/>
            <a:ext cx="2502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dk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🤔</a:t>
            </a:r>
            <a:endParaRPr lang="ko-Kore-KR" alt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2" y="459968"/>
            <a:ext cx="3687381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r>
              <a:rPr lang="ko-KR" altLang="en-US" sz="1600" b="1" dirty="0" err="1">
                <a:solidFill>
                  <a:schemeClr val="lt1"/>
                </a:solidFill>
              </a:rPr>
              <a:t>어플로</a:t>
            </a:r>
            <a:r>
              <a:rPr lang="ko-KR" altLang="en-US" sz="1600" b="1" dirty="0">
                <a:solidFill>
                  <a:schemeClr val="lt1"/>
                </a:solidFill>
              </a:rPr>
              <a:t> 매물</a:t>
            </a:r>
            <a:r>
              <a:rPr lang="en-US" altLang="ko-KR" sz="1600" b="1" dirty="0">
                <a:solidFill>
                  <a:schemeClr val="lt1"/>
                </a:solidFill>
              </a:rPr>
              <a:t>/</a:t>
            </a:r>
            <a:r>
              <a:rPr lang="ko-KR" altLang="en-US" sz="1600" b="1" dirty="0">
                <a:solidFill>
                  <a:schemeClr val="lt1"/>
                </a:solidFill>
              </a:rPr>
              <a:t>부동산을 확인하자</a:t>
            </a:r>
            <a:r>
              <a:rPr lang="en-US" altLang="ko-KR" sz="1600" b="1" dirty="0">
                <a:solidFill>
                  <a:schemeClr val="lt1"/>
                </a:solidFill>
              </a:rPr>
              <a:t>!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 descr="다방 - 원룸, 오피스텔 방 구하기 - Home | Facebook">
            <a:extLst>
              <a:ext uri="{FF2B5EF4-FFF2-40B4-BE49-F238E27FC236}">
                <a16:creationId xmlns:a16="http://schemas.microsoft.com/office/drawing/2014/main" id="{1A50B4BB-65F6-EC45-A2D5-EDB63DA0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47" y="2281603"/>
            <a:ext cx="1742668" cy="174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피터팬의 좋은방 구하기 - No.1 부동산 직거래 (원룸, 아파트, 오피스텔, 상가) - Google Play 앱">
            <a:extLst>
              <a:ext uri="{FF2B5EF4-FFF2-40B4-BE49-F238E27FC236}">
                <a16:creationId xmlns:a16="http://schemas.microsoft.com/office/drawing/2014/main" id="{C142B5A3-FD34-8141-B794-86C2E5F7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02" y="3808828"/>
            <a:ext cx="1854982" cy="18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직방 - Home | Facebook">
            <a:extLst>
              <a:ext uri="{FF2B5EF4-FFF2-40B4-BE49-F238E27FC236}">
                <a16:creationId xmlns:a16="http://schemas.microsoft.com/office/drawing/2014/main" id="{B4537D2E-4853-6641-BCAC-B69AECE14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371" y="2124285"/>
            <a:ext cx="1899986" cy="189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네이버 “상생 노력 대가가 과징금?”…공정위 &amp;#39;무리수&amp;#39; 논란 가열">
            <a:extLst>
              <a:ext uri="{FF2B5EF4-FFF2-40B4-BE49-F238E27FC236}">
                <a16:creationId xmlns:a16="http://schemas.microsoft.com/office/drawing/2014/main" id="{7D4EFF04-EFE8-5143-AAEA-C3BED8F24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0" r="17774" b="1963"/>
          <a:stretch/>
        </p:blipFill>
        <p:spPr bwMode="auto">
          <a:xfrm>
            <a:off x="8964802" y="3475631"/>
            <a:ext cx="1934504" cy="189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07;p2">
            <a:extLst>
              <a:ext uri="{FF2B5EF4-FFF2-40B4-BE49-F238E27FC236}">
                <a16:creationId xmlns:a16="http://schemas.microsoft.com/office/drawing/2014/main" id="{3E9B2583-241E-CD4F-9BF3-299768964194}"/>
              </a:ext>
            </a:extLst>
          </p:cNvPr>
          <p:cNvSpPr txBox="1"/>
          <p:nvPr/>
        </p:nvSpPr>
        <p:spPr>
          <a:xfrm>
            <a:off x="488738" y="963748"/>
            <a:ext cx="62367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시세 확인 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초기 부동산 </a:t>
            </a:r>
            <a:r>
              <a:rPr lang="ko-KR" altLang="en-US" sz="32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컨택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용도</a:t>
            </a:r>
            <a:endParaRPr lang="en-US" altLang="ko-KR" sz="3200" b="1" dirty="0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15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2" y="459968"/>
            <a:ext cx="3687381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r>
              <a:rPr lang="ko-KR" altLang="en-US" sz="1600" b="1" dirty="0" err="1">
                <a:solidFill>
                  <a:schemeClr val="lt1"/>
                </a:solidFill>
              </a:rPr>
              <a:t>어플로</a:t>
            </a:r>
            <a:r>
              <a:rPr lang="ko-KR" altLang="en-US" sz="1600" b="1" dirty="0">
                <a:solidFill>
                  <a:schemeClr val="lt1"/>
                </a:solidFill>
              </a:rPr>
              <a:t> 매물</a:t>
            </a:r>
            <a:r>
              <a:rPr lang="en-US" altLang="ko-KR" sz="1600" b="1" dirty="0">
                <a:solidFill>
                  <a:schemeClr val="lt1"/>
                </a:solidFill>
              </a:rPr>
              <a:t>/</a:t>
            </a:r>
            <a:r>
              <a:rPr lang="ko-KR" altLang="en-US" sz="1600" b="1" dirty="0">
                <a:solidFill>
                  <a:schemeClr val="lt1"/>
                </a:solidFill>
              </a:rPr>
              <a:t>부동산을 확인하자</a:t>
            </a:r>
            <a:r>
              <a:rPr lang="en-US" altLang="ko-KR" sz="1600" b="1" dirty="0">
                <a:solidFill>
                  <a:schemeClr val="lt1"/>
                </a:solidFill>
              </a:rPr>
              <a:t>!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E4DE537C-213E-4647-B074-CE2577FA23B3}"/>
              </a:ext>
            </a:extLst>
          </p:cNvPr>
          <p:cNvSpPr txBox="1"/>
          <p:nvPr/>
        </p:nvSpPr>
        <p:spPr>
          <a:xfrm>
            <a:off x="690717" y="1107575"/>
            <a:ext cx="479393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부동산 번역기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C73CA-AC86-9048-9AC3-4279FCD6A7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444"/>
          <a:stretch/>
        </p:blipFill>
        <p:spPr>
          <a:xfrm>
            <a:off x="6707349" y="1362621"/>
            <a:ext cx="3571235" cy="4846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739343-1A30-7242-AE44-1395EF3FAF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268"/>
          <a:stretch/>
        </p:blipFill>
        <p:spPr>
          <a:xfrm>
            <a:off x="2034042" y="1926761"/>
            <a:ext cx="3767325" cy="41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2" y="459968"/>
            <a:ext cx="3687381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r>
              <a:rPr lang="ko-KR" altLang="en-US" sz="1600" b="1" dirty="0" err="1">
                <a:solidFill>
                  <a:schemeClr val="lt1"/>
                </a:solidFill>
              </a:rPr>
              <a:t>어플로</a:t>
            </a:r>
            <a:r>
              <a:rPr lang="ko-KR" altLang="en-US" sz="1600" b="1" dirty="0">
                <a:solidFill>
                  <a:schemeClr val="lt1"/>
                </a:solidFill>
              </a:rPr>
              <a:t> 매물</a:t>
            </a:r>
            <a:r>
              <a:rPr lang="en-US" altLang="ko-KR" sz="1600" b="1" dirty="0">
                <a:solidFill>
                  <a:schemeClr val="lt1"/>
                </a:solidFill>
              </a:rPr>
              <a:t>/</a:t>
            </a:r>
            <a:r>
              <a:rPr lang="ko-KR" altLang="en-US" sz="1600" b="1" dirty="0">
                <a:solidFill>
                  <a:schemeClr val="lt1"/>
                </a:solidFill>
              </a:rPr>
              <a:t>부동산을 확인하자</a:t>
            </a:r>
            <a:r>
              <a:rPr lang="en-US" altLang="ko-KR" sz="1600" b="1" dirty="0">
                <a:solidFill>
                  <a:schemeClr val="lt1"/>
                </a:solidFill>
              </a:rPr>
              <a:t>!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07;p2">
            <a:extLst>
              <a:ext uri="{FF2B5EF4-FFF2-40B4-BE49-F238E27FC236}">
                <a16:creationId xmlns:a16="http://schemas.microsoft.com/office/drawing/2014/main" id="{3E9B2583-241E-CD4F-9BF3-299768964194}"/>
              </a:ext>
            </a:extLst>
          </p:cNvPr>
          <p:cNvSpPr txBox="1"/>
          <p:nvPr/>
        </p:nvSpPr>
        <p:spPr>
          <a:xfrm>
            <a:off x="488738" y="963748"/>
            <a:ext cx="62367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동네 넓게 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주변 편의시설 확인</a:t>
            </a:r>
            <a:endParaRPr lang="en-US" altLang="ko-KR" sz="3200" b="1" dirty="0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4DB09-7358-7140-B92E-7CFFE571F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60" b="17397"/>
          <a:stretch/>
        </p:blipFill>
        <p:spPr>
          <a:xfrm>
            <a:off x="2295550" y="2001591"/>
            <a:ext cx="3164365" cy="4234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D819DC-C0BB-454D-9A4E-7840D10ECB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46" b="2767"/>
          <a:stretch/>
        </p:blipFill>
        <p:spPr>
          <a:xfrm>
            <a:off x="7114225" y="798482"/>
            <a:ext cx="3164365" cy="54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1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3" y="459968"/>
            <a:ext cx="3077780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어느정도 생각하고 계세요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E4DE537C-213E-4647-B074-CE2577FA23B3}"/>
              </a:ext>
            </a:extLst>
          </p:cNvPr>
          <p:cNvSpPr txBox="1"/>
          <p:nvPr/>
        </p:nvSpPr>
        <p:spPr>
          <a:xfrm>
            <a:off x="2262168" y="1500244"/>
            <a:ext cx="766766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내가 생각하는 예산보다 </a:t>
            </a:r>
            <a:r>
              <a:rPr lang="ko-KR" altLang="en-US" sz="3200" b="1" dirty="0">
                <a:solidFill>
                  <a:srgbClr val="FF990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 낮게 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얘기하기</a:t>
            </a:r>
            <a:endParaRPr lang="en-US" altLang="ko-KR" sz="3200" b="1" dirty="0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번에 정확한 정보를 전달하면 내가 편하다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</a:p>
        </p:txBody>
      </p:sp>
      <p:sp>
        <p:nvSpPr>
          <p:cNvPr id="3" name="모서리가 둥근 사각형 설명선[R] 2">
            <a:extLst>
              <a:ext uri="{FF2B5EF4-FFF2-40B4-BE49-F238E27FC236}">
                <a16:creationId xmlns:a16="http://schemas.microsoft.com/office/drawing/2014/main" id="{2059CD11-0035-7648-8E47-5540155D6142}"/>
              </a:ext>
            </a:extLst>
          </p:cNvPr>
          <p:cNvSpPr/>
          <p:nvPr/>
        </p:nvSpPr>
        <p:spPr>
          <a:xfrm>
            <a:off x="2445432" y="3193366"/>
            <a:ext cx="6136015" cy="2164390"/>
          </a:xfrm>
          <a:prstGeom prst="wedgeRoundRectCallout">
            <a:avLst>
              <a:gd name="adj1" fmla="val 56569"/>
              <a:gd name="adj2" fmla="val 42880"/>
              <a:gd name="adj3" fmla="val 16667"/>
            </a:avLst>
          </a:prstGeom>
          <a:solidFill>
            <a:srgbClr val="01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148" name="Picture 4" descr="말풍선 사진, 이미지, 일러스트, 캘리그라피 - 크라우드픽">
            <a:extLst>
              <a:ext uri="{FF2B5EF4-FFF2-40B4-BE49-F238E27FC236}">
                <a16:creationId xmlns:a16="http://schemas.microsoft.com/office/drawing/2014/main" id="{18F74142-0AA6-5049-96E8-276069C2C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2" t="-1776" r="49755" b="81854"/>
          <a:stretch/>
        </p:blipFill>
        <p:spPr bwMode="auto">
          <a:xfrm>
            <a:off x="9087884" y="4483012"/>
            <a:ext cx="878949" cy="9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79D7C0-3BF0-B84E-9855-2F7DCF15C8EB}"/>
              </a:ext>
            </a:extLst>
          </p:cNvPr>
          <p:cNvSpPr/>
          <p:nvPr/>
        </p:nvSpPr>
        <p:spPr>
          <a:xfrm>
            <a:off x="2664641" y="3482163"/>
            <a:ext cx="564289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안녕하세요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다방 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</a:t>
            </a:r>
            <a:r>
              <a:rPr lang="ko-KR" altLang="en-US" sz="2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매물번호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]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보고 </a:t>
            </a:r>
            <a:r>
              <a:rPr lang="ko-KR" altLang="en-US" sz="2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연락드립니다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이후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호선 </a:t>
            </a:r>
            <a:r>
              <a:rPr lang="ko-KR" altLang="en-US" sz="2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설입역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도보 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 내 전세 </a:t>
            </a:r>
            <a:r>
              <a:rPr lang="en-US" altLang="ko-KR" sz="2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x.xx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월 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00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관포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xx</a:t>
            </a:r>
          </a:p>
          <a:p>
            <a:r>
              <a:rPr lang="ko-KR" altLang="en-US" sz="2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역삼역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출퇴근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입주 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초 예정입니다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혼자 살고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주차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애완동물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x,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층 이상이면 좋겠습니다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56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2A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660400" y="3103565"/>
            <a:ext cx="49942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 </a:t>
            </a:r>
            <a:r>
              <a:rPr lang="ko-KR" altLang="en-US" sz="3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보러가서</a:t>
            </a:r>
            <a:r>
              <a:rPr lang="en-US" altLang="ko-KR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....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4"/>
          <p:cNvCxnSpPr/>
          <p:nvPr/>
        </p:nvCxnSpPr>
        <p:spPr>
          <a:xfrm>
            <a:off x="762000" y="3823949"/>
            <a:ext cx="4994223" cy="0"/>
          </a:xfrm>
          <a:prstGeom prst="straightConnector1">
            <a:avLst/>
          </a:prstGeom>
          <a:noFill/>
          <a:ln w="21575" cap="rnd" cmpd="sng">
            <a:solidFill>
              <a:srgbClr val="F5F7FC"/>
            </a:solidFill>
            <a:prstDash val="solid"/>
            <a:round/>
            <a:headEnd type="diamond" w="med" len="med"/>
            <a:tailEnd type="none" w="sm" len="sm"/>
          </a:ln>
        </p:spPr>
      </p:cxnSp>
      <p:grpSp>
        <p:nvGrpSpPr>
          <p:cNvPr id="156" name="Google Shape;156;p4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57" name="Google Shape;15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143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2" y="459968"/>
            <a:ext cx="2715407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1" dirty="0">
                <a:solidFill>
                  <a:schemeClr val="lt1"/>
                </a:solidFill>
              </a:rPr>
              <a:t>다양한 사람들이 있구나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E4DE537C-213E-4647-B074-CE2577FA23B3}"/>
              </a:ext>
            </a:extLst>
          </p:cNvPr>
          <p:cNvSpPr txBox="1"/>
          <p:nvPr/>
        </p:nvSpPr>
        <p:spPr>
          <a:xfrm>
            <a:off x="1432910" y="1442788"/>
            <a:ext cx="893029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👩 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안녕하세요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시에 방 보러 </a:t>
            </a:r>
            <a:r>
              <a:rPr lang="ko-KR" altLang="en-US" sz="32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약속잡은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사람입니다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 descr="커밋 짤! 개구리인형 커밋 더 프로그~!">
            <a:extLst>
              <a:ext uri="{FF2B5EF4-FFF2-40B4-BE49-F238E27FC236}">
                <a16:creationId xmlns:a16="http://schemas.microsoft.com/office/drawing/2014/main" id="{D4BFF007-F35D-1F4C-9DBA-EA71415B1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960" y="2388036"/>
            <a:ext cx="4602480" cy="355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0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3" y="459968"/>
            <a:ext cx="2485114" cy="335899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체크리스트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E4DE537C-213E-4647-B074-CE2577FA23B3}"/>
              </a:ext>
            </a:extLst>
          </p:cNvPr>
          <p:cNvSpPr txBox="1"/>
          <p:nvPr/>
        </p:nvSpPr>
        <p:spPr>
          <a:xfrm>
            <a:off x="5828714" y="2644190"/>
            <a:ext cx="608896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나와의 </a:t>
            </a:r>
            <a:r>
              <a:rPr lang="ko-KR" altLang="en-US" sz="32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카톡창에서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endParaRPr lang="en-US" altLang="ko-KR" sz="3200" b="1" dirty="0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부동산 별로 </a:t>
            </a:r>
            <a:r>
              <a:rPr lang="ko-KR" altLang="en-US" sz="32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게시글을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파고 </a:t>
            </a:r>
            <a:endParaRPr lang="en-US" altLang="ko-KR" sz="3200" b="1" dirty="0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복사해둔 체크리스트에 정보 채우기 </a:t>
            </a:r>
            <a:endParaRPr lang="en-US" altLang="ko-KR" sz="3200" b="1" dirty="0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B5329-D65C-574A-AA99-752FD716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74" y="1163009"/>
            <a:ext cx="3830701" cy="51546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6A9014-8180-A04D-83DB-2DB27B138C91}"/>
              </a:ext>
            </a:extLst>
          </p:cNvPr>
          <p:cNvSpPr/>
          <p:nvPr/>
        </p:nvSpPr>
        <p:spPr>
          <a:xfrm>
            <a:off x="1634529" y="1556905"/>
            <a:ext cx="1181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전세 </a:t>
            </a:r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0.00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억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AF99C5-F757-134D-ACE4-8703395DF73D}"/>
              </a:ext>
            </a:extLst>
          </p:cNvPr>
          <p:cNvSpPr/>
          <p:nvPr/>
        </p:nvSpPr>
        <p:spPr>
          <a:xfrm>
            <a:off x="3802966" y="1887352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15/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수도 인터넷 별도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23BCB2-F5A9-144C-89F9-4B5AB0B7C126}"/>
              </a:ext>
            </a:extLst>
          </p:cNvPr>
          <p:cNvSpPr/>
          <p:nvPr/>
        </p:nvSpPr>
        <p:spPr>
          <a:xfrm>
            <a:off x="1826090" y="2195129"/>
            <a:ext cx="538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층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2B9DB4-C91B-B142-8BDB-A308D2ABC87F}"/>
              </a:ext>
            </a:extLst>
          </p:cNvPr>
          <p:cNvSpPr/>
          <p:nvPr/>
        </p:nvSpPr>
        <p:spPr>
          <a:xfrm>
            <a:off x="1941673" y="2868480"/>
            <a:ext cx="24673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냉장고만</a:t>
            </a:r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세탁기 </a:t>
            </a:r>
            <a:r>
              <a:rPr lang="ko-KR" alt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사야한단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소리</a:t>
            </a:r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FAA5BA-7274-854F-BEE1-DA4F11EBB43A}"/>
              </a:ext>
            </a:extLst>
          </p:cNvPr>
          <p:cNvSpPr/>
          <p:nvPr/>
        </p:nvSpPr>
        <p:spPr>
          <a:xfrm>
            <a:off x="1993610" y="3127618"/>
            <a:ext cx="5886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양호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117451-56A4-754C-A102-3C98090019E8}"/>
              </a:ext>
            </a:extLst>
          </p:cNvPr>
          <p:cNvSpPr/>
          <p:nvPr/>
        </p:nvSpPr>
        <p:spPr>
          <a:xfrm>
            <a:off x="2095555" y="3466875"/>
            <a:ext cx="1101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깔끔한 구옥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9D1C7-CA9E-4044-9D69-24A41137967D}"/>
              </a:ext>
            </a:extLst>
          </p:cNvPr>
          <p:cNvSpPr/>
          <p:nvPr/>
        </p:nvSpPr>
        <p:spPr>
          <a:xfrm>
            <a:off x="2214053" y="3774652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CCTV, 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골목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DCDC1B-18C0-1249-8A56-D98394243640}"/>
              </a:ext>
            </a:extLst>
          </p:cNvPr>
          <p:cNvSpPr/>
          <p:nvPr/>
        </p:nvSpPr>
        <p:spPr>
          <a:xfrm>
            <a:off x="2287921" y="4102518"/>
            <a:ext cx="744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방범창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567E64-8855-8548-A634-2D4FE2CB1C96}"/>
              </a:ext>
            </a:extLst>
          </p:cNvPr>
          <p:cNvSpPr/>
          <p:nvPr/>
        </p:nvSpPr>
        <p:spPr>
          <a:xfrm>
            <a:off x="1850301" y="4410295"/>
            <a:ext cx="393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973927-F99B-6940-87EA-CC988AC2BFF7}"/>
              </a:ext>
            </a:extLst>
          </p:cNvPr>
          <p:cNvSpPr/>
          <p:nvPr/>
        </p:nvSpPr>
        <p:spPr>
          <a:xfrm>
            <a:off x="1850301" y="4718072"/>
            <a:ext cx="381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CB4826-AF1F-CA41-8506-8ACEBBB7B93E}"/>
              </a:ext>
            </a:extLst>
          </p:cNvPr>
          <p:cNvSpPr/>
          <p:nvPr/>
        </p:nvSpPr>
        <p:spPr>
          <a:xfrm>
            <a:off x="2416957" y="5046168"/>
            <a:ext cx="849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중순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C54D2-9FC1-CE48-8C97-5EB1B43808EF}"/>
              </a:ext>
            </a:extLst>
          </p:cNvPr>
          <p:cNvSpPr/>
          <p:nvPr/>
        </p:nvSpPr>
        <p:spPr>
          <a:xfrm>
            <a:off x="2365020" y="5353945"/>
            <a:ext cx="1168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ko-KR" altLang="en-US" b="1" dirty="0" err="1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조정가능</a:t>
            </a:r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401800-3612-5E45-9BFA-BDCA87A965C7}"/>
              </a:ext>
            </a:extLst>
          </p:cNvPr>
          <p:cNvSpPr/>
          <p:nvPr/>
        </p:nvSpPr>
        <p:spPr>
          <a:xfrm>
            <a:off x="2352196" y="2510599"/>
            <a:ext cx="5886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별도  </a:t>
            </a:r>
            <a:endParaRPr lang="ko-Kore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83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3" y="459968"/>
            <a:ext cx="2485114" cy="335899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</a:rPr>
              <a:t>3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눈치는 잠깐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집은 오래 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커밋 (0z9mcpj5tocj7sxph1rj2srbqqevkm) - 프로필 | Pinterest">
            <a:extLst>
              <a:ext uri="{FF2B5EF4-FFF2-40B4-BE49-F238E27FC236}">
                <a16:creationId xmlns:a16="http://schemas.microsoft.com/office/drawing/2014/main" id="{13B7DE8C-5502-E247-8E1C-6A76642B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45" y="1728023"/>
            <a:ext cx="4065531" cy="40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5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2" y="459968"/>
            <a:ext cx="4093781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</a:rPr>
              <a:t>4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이외에 다양한 </a:t>
            </a:r>
            <a:r>
              <a:rPr lang="ko-KR" altLang="en-US" sz="1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꿀팁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E4DE537C-213E-4647-B074-CE2577FA23B3}"/>
              </a:ext>
            </a:extLst>
          </p:cNvPr>
          <p:cNvSpPr txBox="1"/>
          <p:nvPr/>
        </p:nvSpPr>
        <p:spPr>
          <a:xfrm>
            <a:off x="2242951" y="1423051"/>
            <a:ext cx="73938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마음에 들면 </a:t>
            </a:r>
            <a:r>
              <a:rPr lang="ko-KR" altLang="en-US" sz="32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가계약금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걸기 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19242A01-B32A-714B-BBDC-C73E8CA4330B}"/>
              </a:ext>
            </a:extLst>
          </p:cNvPr>
          <p:cNvSpPr txBox="1"/>
          <p:nvPr/>
        </p:nvSpPr>
        <p:spPr>
          <a:xfrm>
            <a:off x="2242951" y="2399690"/>
            <a:ext cx="76491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보증금 올리고 월세 낮추기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(1000/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5),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전세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Google Shape;107;p2">
            <a:extLst>
              <a:ext uri="{FF2B5EF4-FFF2-40B4-BE49-F238E27FC236}">
                <a16:creationId xmlns:a16="http://schemas.microsoft.com/office/drawing/2014/main" id="{F7AA8EE7-1C3D-C142-879D-5F4F40B40C1B}"/>
              </a:ext>
            </a:extLst>
          </p:cNvPr>
          <p:cNvSpPr txBox="1"/>
          <p:nvPr/>
        </p:nvSpPr>
        <p:spPr>
          <a:xfrm>
            <a:off x="2242951" y="3376329"/>
            <a:ext cx="772029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전입신고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등기부등본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전세보증보험 등 체크 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CD7F5555-5992-2045-882E-924C95985F36}"/>
              </a:ext>
            </a:extLst>
          </p:cNvPr>
          <p:cNvSpPr txBox="1"/>
          <p:nvPr/>
        </p:nvSpPr>
        <p:spPr>
          <a:xfrm>
            <a:off x="2242950" y="4352968"/>
            <a:ext cx="798271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수리 필요한 부분 사진 찍고 미리 요청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Google Shape;107;p2">
            <a:extLst>
              <a:ext uri="{FF2B5EF4-FFF2-40B4-BE49-F238E27FC236}">
                <a16:creationId xmlns:a16="http://schemas.microsoft.com/office/drawing/2014/main" id="{F62FAD1C-71DF-5345-8E93-35F4F22A9573}"/>
              </a:ext>
            </a:extLst>
          </p:cNvPr>
          <p:cNvSpPr txBox="1"/>
          <p:nvPr/>
        </p:nvSpPr>
        <p:spPr>
          <a:xfrm>
            <a:off x="2242950" y="5329607"/>
            <a:ext cx="849567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낮과 밤 재방문해서 둘러보기 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도로변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공사 소음 등 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8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/>
          <p:nvPr/>
        </p:nvSpPr>
        <p:spPr>
          <a:xfrm rot="9000000">
            <a:off x="8885909" y="-826237"/>
            <a:ext cx="4869846" cy="486984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17"/>
          <p:cNvSpPr/>
          <p:nvPr/>
        </p:nvSpPr>
        <p:spPr>
          <a:xfrm rot="7288162">
            <a:off x="8224633" y="2104484"/>
            <a:ext cx="1226630" cy="122663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2F92">
                  <a:alpha val="29803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17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17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370" name="Google Shape;370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C574EBBB-1EAE-E34F-9992-21F389B061DD}"/>
              </a:ext>
            </a:extLst>
          </p:cNvPr>
          <p:cNvSpPr txBox="1"/>
          <p:nvPr/>
        </p:nvSpPr>
        <p:spPr>
          <a:xfrm>
            <a:off x="1302065" y="1023951"/>
            <a:ext cx="479393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우리모두 건물주가 되자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8" name="Picture 4" descr="커밋 짤! 개구리인형 커밋 더 프로그~!">
            <a:extLst>
              <a:ext uri="{FF2B5EF4-FFF2-40B4-BE49-F238E27FC236}">
                <a16:creationId xmlns:a16="http://schemas.microsoft.com/office/drawing/2014/main" id="{6A4F2929-D423-774C-AD85-B1064086A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61" y="1874514"/>
            <a:ext cx="6015670" cy="39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660399" y="1050190"/>
            <a:ext cx="57719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rPr>
              <a:t>발표자를 소개합니다.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762000" y="1770574"/>
            <a:ext cx="4994223" cy="0"/>
          </a:xfrm>
          <a:prstGeom prst="straightConnector1">
            <a:avLst/>
          </a:prstGeom>
          <a:noFill/>
          <a:ln w="21575" cap="rnd" cmpd="sng">
            <a:solidFill>
              <a:srgbClr val="571CFF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109" name="Google Shape;109;p2"/>
          <p:cNvSpPr/>
          <p:nvPr/>
        </p:nvSpPr>
        <p:spPr>
          <a:xfrm>
            <a:off x="991027" y="2443345"/>
            <a:ext cx="3161973" cy="316197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329477" y="2746447"/>
            <a:ext cx="46973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rPr>
              <a:t>허정민</a:t>
            </a:r>
            <a:r>
              <a:rPr lang="ko-KR" sz="24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rPr>
              <a:t> </a:t>
            </a:r>
            <a:r>
              <a:rPr lang="ko-KR" sz="18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rPr>
              <a:t>AUSG </a:t>
            </a:r>
            <a:r>
              <a:rPr lang="en-US" altLang="ko-KR" sz="18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rPr>
              <a:t>5</a:t>
            </a:r>
            <a:r>
              <a:rPr lang="ko-KR" sz="18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rPr>
              <a:t>기</a:t>
            </a:r>
            <a:endParaRPr sz="2400" b="1" dirty="0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5449978" y="3208112"/>
            <a:ext cx="6374159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0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r>
              <a:rPr lang="en-US" altLang="ko-KR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주니어</a:t>
            </a:r>
            <a:r>
              <a:rPr lang="en-US" altLang="ko-KR" sz="9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9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</a:t>
            </a:r>
            <a:r>
              <a:rPr lang="ko-KR" altLang="en-US" sz="900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되고싶은</a:t>
            </a:r>
            <a:r>
              <a:rPr lang="en-US" altLang="ko-KR" sz="9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9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 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ESTJ 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이사만 </a:t>
            </a:r>
            <a:r>
              <a:rPr lang="en-US" altLang="ko-KR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1800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번해서</a:t>
            </a:r>
            <a:r>
              <a:rPr lang="ko-KR" altLang="en-US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이제는 좀 정착하고 싶은 </a:t>
            </a:r>
            <a:r>
              <a:rPr lang="ko-KR" altLang="en-US" sz="1800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자취러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 대상</a:t>
            </a:r>
            <a:r>
              <a:rPr lang="en-US" altLang="ko-KR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집을 어떻게 </a:t>
            </a:r>
            <a:r>
              <a:rPr lang="ko-KR" altLang="en-US" sz="1800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구해야할지</a:t>
            </a:r>
            <a:r>
              <a:rPr lang="ko-KR" altLang="en-US" sz="1800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고민하는 </a:t>
            </a:r>
            <a:r>
              <a:rPr lang="ko-KR" altLang="en-US" sz="1800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자취초보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3" name="Google Shape;113;p2"/>
          <p:cNvSpPr/>
          <p:nvPr/>
        </p:nvSpPr>
        <p:spPr>
          <a:xfrm rot="2700000">
            <a:off x="8885434" y="5775829"/>
            <a:ext cx="2197426" cy="1583513"/>
          </a:xfrm>
          <a:custGeom>
            <a:avLst/>
            <a:gdLst/>
            <a:ahLst/>
            <a:cxnLst/>
            <a:rect l="l" t="t" r="r" b="b"/>
            <a:pathLst>
              <a:path w="2197426" h="1583513" extrusionOk="0">
                <a:moveTo>
                  <a:pt x="2086489" y="233490"/>
                </a:moveTo>
                <a:cubicBezTo>
                  <a:pt x="1908689" y="103668"/>
                  <a:pt x="1299089" y="-45910"/>
                  <a:pt x="1036622" y="13357"/>
                </a:cubicBezTo>
                <a:cubicBezTo>
                  <a:pt x="774155" y="72624"/>
                  <a:pt x="683845" y="357668"/>
                  <a:pt x="511689" y="589090"/>
                </a:cubicBezTo>
                <a:cubicBezTo>
                  <a:pt x="339533" y="820512"/>
                  <a:pt x="-41467" y="1238201"/>
                  <a:pt x="3689" y="1401890"/>
                </a:cubicBezTo>
                <a:cubicBezTo>
                  <a:pt x="48844" y="1565579"/>
                  <a:pt x="531444" y="1607913"/>
                  <a:pt x="782622" y="1571224"/>
                </a:cubicBezTo>
                <a:cubicBezTo>
                  <a:pt x="1033800" y="1534535"/>
                  <a:pt x="1290622" y="1311579"/>
                  <a:pt x="1510755" y="1181757"/>
                </a:cubicBezTo>
                <a:cubicBezTo>
                  <a:pt x="1730888" y="1051935"/>
                  <a:pt x="2010289" y="953157"/>
                  <a:pt x="2103422" y="792290"/>
                </a:cubicBezTo>
                <a:cubicBezTo>
                  <a:pt x="2196555" y="631423"/>
                  <a:pt x="2264289" y="363312"/>
                  <a:pt x="2086489" y="233490"/>
                </a:cubicBezTo>
                <a:close/>
              </a:path>
            </a:pathLst>
          </a:cu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15" name="Google Shape;115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60A28C4-323A-A240-A10A-B401CE8E7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230" y="2660436"/>
            <a:ext cx="2671219" cy="26712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2A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660400" y="3103565"/>
            <a:ext cx="49942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lt1"/>
                </a:solidFill>
              </a:rPr>
              <a:t>부동산 성격유형 검사하기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4"/>
          <p:cNvCxnSpPr/>
          <p:nvPr/>
        </p:nvCxnSpPr>
        <p:spPr>
          <a:xfrm>
            <a:off x="762000" y="3823949"/>
            <a:ext cx="4994223" cy="0"/>
          </a:xfrm>
          <a:prstGeom prst="straightConnector1">
            <a:avLst/>
          </a:prstGeom>
          <a:noFill/>
          <a:ln w="21575" cap="rnd" cmpd="sng">
            <a:solidFill>
              <a:srgbClr val="F5F7FC"/>
            </a:solidFill>
            <a:prstDash val="solid"/>
            <a:round/>
            <a:headEnd type="diamond" w="med" len="med"/>
            <a:tailEnd type="none" w="sm" len="sm"/>
          </a:ln>
        </p:spPr>
      </p:cxnSp>
      <p:grpSp>
        <p:nvGrpSpPr>
          <p:cNvPr id="156" name="Google Shape;156;p4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57" name="Google Shape;15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3" y="459968"/>
            <a:ext cx="1199060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</a:rPr>
              <a:t>M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vs 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</a:rPr>
              <a:t>N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7620A2BC-43E3-2548-8867-4C460458438A}"/>
              </a:ext>
            </a:extLst>
          </p:cNvPr>
          <p:cNvSpPr txBox="1"/>
          <p:nvPr/>
        </p:nvSpPr>
        <p:spPr>
          <a:xfrm>
            <a:off x="1518540" y="2921189"/>
            <a:ext cx="131821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맥시멀리스트</a:t>
            </a: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vs</a:t>
            </a: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0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미니멀리스트</a:t>
            </a:r>
            <a:endParaRPr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43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3" y="459968"/>
            <a:ext cx="1199060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</a:rPr>
              <a:t>2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</a:rPr>
              <a:t>S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vs 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</a:rPr>
              <a:t>R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07;p2">
            <a:extLst>
              <a:ext uri="{FF2B5EF4-FFF2-40B4-BE49-F238E27FC236}">
                <a16:creationId xmlns:a16="http://schemas.microsoft.com/office/drawing/2014/main" id="{B6DAC4FE-FFF5-3945-94BE-35EE5AE58943}"/>
              </a:ext>
            </a:extLst>
          </p:cNvPr>
          <p:cNvSpPr txBox="1"/>
          <p:nvPr/>
        </p:nvSpPr>
        <p:spPr>
          <a:xfrm>
            <a:off x="1518540" y="2921189"/>
            <a:ext cx="131821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역세권 </a:t>
            </a:r>
            <a:r>
              <a:rPr lang="en-US" altLang="ko-KR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 </a:t>
            </a:r>
            <a:r>
              <a:rPr lang="en-US" altLang="ko-KR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vs</a:t>
            </a: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주거지역 </a:t>
            </a:r>
            <a:r>
              <a:rPr lang="en-US" altLang="ko-KR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</a:t>
            </a:r>
            <a:endParaRPr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585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3" y="459968"/>
            <a:ext cx="1199060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</a:rPr>
              <a:t>3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</a:rPr>
              <a:t>F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</a:rPr>
              <a:t>S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07;p2">
            <a:extLst>
              <a:ext uri="{FF2B5EF4-FFF2-40B4-BE49-F238E27FC236}">
                <a16:creationId xmlns:a16="http://schemas.microsoft.com/office/drawing/2014/main" id="{A6A93468-24AF-DE46-8980-EBE5C21DB3E7}"/>
              </a:ext>
            </a:extLst>
          </p:cNvPr>
          <p:cNvSpPr txBox="1"/>
          <p:nvPr/>
        </p:nvSpPr>
        <p:spPr>
          <a:xfrm>
            <a:off x="2306331" y="2921189"/>
            <a:ext cx="887748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룸메랑</a:t>
            </a: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같이 </a:t>
            </a:r>
            <a:r>
              <a:rPr lang="en-US" altLang="ko-KR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vs</a:t>
            </a: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혼자 살기</a:t>
            </a:r>
            <a:endParaRPr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05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3" y="459968"/>
            <a:ext cx="1199060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ko-KR" sz="1600" b="1" dirty="0">
                <a:solidFill>
                  <a:schemeClr val="lt1"/>
                </a:solidFill>
              </a:rPr>
              <a:t>C 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vs  B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07;p2">
            <a:extLst>
              <a:ext uri="{FF2B5EF4-FFF2-40B4-BE49-F238E27FC236}">
                <a16:creationId xmlns:a16="http://schemas.microsoft.com/office/drawing/2014/main" id="{68AA3B04-293D-6C44-BC82-3592B478B53D}"/>
              </a:ext>
            </a:extLst>
          </p:cNvPr>
          <p:cNvSpPr txBox="1"/>
          <p:nvPr/>
        </p:nvSpPr>
        <p:spPr>
          <a:xfrm>
            <a:off x="1926503" y="2921189"/>
            <a:ext cx="966527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내가 요리사 </a:t>
            </a:r>
            <a:r>
              <a:rPr lang="en-US" altLang="ko-KR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vs</a:t>
            </a:r>
            <a:r>
              <a:rPr lang="ko-KR" altLang="en-US" sz="60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배달이 최고</a:t>
            </a:r>
            <a:endParaRPr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73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90353" y="459968"/>
            <a:ext cx="1756980" cy="338514"/>
          </a:xfrm>
          <a:prstGeom prst="rect">
            <a:avLst/>
          </a:prstGeom>
          <a:solidFill>
            <a:srgbClr val="3811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자취는 현실이다</a:t>
            </a:r>
            <a:r>
              <a:rPr lang="en-US" alt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1" dirty="0">
                <a:solidFill>
                  <a:schemeClr val="lt1"/>
                </a:solidFill>
              </a:rPr>
              <a:t> 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E4DE537C-213E-4647-B074-CE2577FA23B3}"/>
              </a:ext>
            </a:extLst>
          </p:cNvPr>
          <p:cNvSpPr txBox="1"/>
          <p:nvPr/>
        </p:nvSpPr>
        <p:spPr>
          <a:xfrm>
            <a:off x="1092474" y="1324255"/>
            <a:ext cx="103036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쉐어하우스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초역세권 </a:t>
            </a:r>
            <a:r>
              <a:rPr lang="ko-KR" altLang="en-US" sz="32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복층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오피스텔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구옥 옥탑</a:t>
            </a:r>
            <a:r>
              <a:rPr lang="en-US" altLang="ko-KR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3200" b="1" dirty="0" err="1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복층</a:t>
            </a:r>
            <a:r>
              <a:rPr lang="ko-KR" altLang="en-US" sz="32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신축빌라  </a:t>
            </a:r>
            <a:endParaRPr lang="en-US" altLang="ko-KR" sz="3200" b="1" dirty="0">
              <a:solidFill>
                <a:schemeClr val="dk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5C139B-4688-4F44-AD34-4AA9300C0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0" y="2434763"/>
            <a:ext cx="3156179" cy="31561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FF87836-BEFD-114A-996B-269DD9C5AD0A}"/>
              </a:ext>
            </a:extLst>
          </p:cNvPr>
          <p:cNvSpPr/>
          <p:nvPr/>
        </p:nvSpPr>
        <p:spPr>
          <a:xfrm>
            <a:off x="1713421" y="5696396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8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NSFB</a:t>
            </a:r>
            <a:endParaRPr lang="ko-Kore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A1E093-521C-CC4E-8B7D-630EAF468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83237" y="2640617"/>
            <a:ext cx="3659294" cy="27444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D5B166-C72C-8549-88CA-C1427F2FDC8B}"/>
              </a:ext>
            </a:extLst>
          </p:cNvPr>
          <p:cNvSpPr/>
          <p:nvPr/>
        </p:nvSpPr>
        <p:spPr>
          <a:xfrm>
            <a:off x="5412104" y="5958006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8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NRSC</a:t>
            </a:r>
            <a:endParaRPr lang="ko-Kore-KR" altLang="en-US" sz="2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EE0964-5D20-B640-8EE7-C669226D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24176" y="2671348"/>
            <a:ext cx="3905141" cy="292885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70C1F4-3F4C-C349-B222-0DDCB933B6C6}"/>
              </a:ext>
            </a:extLst>
          </p:cNvPr>
          <p:cNvSpPr/>
          <p:nvPr/>
        </p:nvSpPr>
        <p:spPr>
          <a:xfrm>
            <a:off x="8912615" y="6142189"/>
            <a:ext cx="1063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800" b="1" dirty="0">
                <a:solidFill>
                  <a:schemeClr val="dk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NRFC</a:t>
            </a:r>
            <a:endParaRPr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3766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2A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660400" y="3103565"/>
            <a:ext cx="49942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 보러 가기 전에</a:t>
            </a:r>
            <a:r>
              <a:rPr lang="en-US" altLang="ko-KR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4"/>
          <p:cNvCxnSpPr/>
          <p:nvPr/>
        </p:nvCxnSpPr>
        <p:spPr>
          <a:xfrm>
            <a:off x="762000" y="3823949"/>
            <a:ext cx="4994223" cy="0"/>
          </a:xfrm>
          <a:prstGeom prst="straightConnector1">
            <a:avLst/>
          </a:prstGeom>
          <a:noFill/>
          <a:ln w="21575" cap="rnd" cmpd="sng">
            <a:solidFill>
              <a:srgbClr val="F5F7FC"/>
            </a:solidFill>
            <a:prstDash val="solid"/>
            <a:round/>
            <a:headEnd type="diamond" w="med" len="med"/>
            <a:tailEnd type="none" w="sm" len="sm"/>
          </a:ln>
        </p:spPr>
      </p:cxnSp>
      <p:grpSp>
        <p:nvGrpSpPr>
          <p:cNvPr id="156" name="Google Shape;156;p4"/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</p:grpSpPr>
        <p:pic>
          <p:nvPicPr>
            <p:cNvPr id="157" name="Google Shape;15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496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585</Words>
  <Application>Microsoft Macintosh PowerPoint</Application>
  <PresentationFormat>와이드스크린</PresentationFormat>
  <Paragraphs>99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Malgun Gothic</vt:lpstr>
      <vt:lpstr>Apple SD Gothic Neo</vt:lpstr>
      <vt:lpstr>NanumSquare</vt:lpstr>
      <vt:lpstr>NanumSquare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janghyerin</dc:creator>
  <cp:lastModifiedBy>345</cp:lastModifiedBy>
  <cp:revision>241</cp:revision>
  <dcterms:created xsi:type="dcterms:W3CDTF">2020-01-03T05:38:21Z</dcterms:created>
  <dcterms:modified xsi:type="dcterms:W3CDTF">2021-11-15T10:08:11Z</dcterms:modified>
</cp:coreProperties>
</file>